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63" r:id="rId3"/>
    <p:sldId id="267" r:id="rId4"/>
    <p:sldId id="268" r:id="rId5"/>
    <p:sldId id="262" r:id="rId6"/>
    <p:sldId id="261" r:id="rId7"/>
    <p:sldId id="260" r:id="rId8"/>
    <p:sldId id="266" r:id="rId9"/>
    <p:sldId id="265" r:id="rId10"/>
    <p:sldId id="25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dian" initials="K" lastIdx="3" clrIdx="0">
    <p:extLst>
      <p:ext uri="{19B8F6BF-5375-455C-9EA6-DF929625EA0E}">
        <p15:presenceInfo xmlns:p15="http://schemas.microsoft.com/office/powerpoint/2012/main" userId="46e7404d40f5b0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BA8"/>
    <a:srgbClr val="966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3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A063B-6878-4CB5-ABAB-B83524BE9826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A438-D2F6-4D5A-9894-4C67B3D2B4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8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3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574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06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84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4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9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69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533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93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6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57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F5CF21D-281B-437E-BE46-20A0CA2B0EC5}" type="datetimeFigureOut">
              <a:rPr lang="pl-PL" smtClean="0"/>
              <a:t>23.09.2021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52AD541-A1AF-42A2-B30C-ADAC7BF0446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11" Type="http://schemas.openxmlformats.org/officeDocument/2006/relationships/image" Target="../media/image34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jpeg"/><Relationship Id="rId4" Type="http://schemas.openxmlformats.org/officeDocument/2006/relationships/image" Target="../media/image29.wmf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69280" y="1528767"/>
            <a:ext cx="10058400" cy="3566160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chemeClr val="accent1">
                    <a:lumMod val="50000"/>
                  </a:schemeClr>
                </a:solidFill>
              </a:rPr>
              <a:t>SZAFY </a:t>
            </a:r>
            <a:r>
              <a:rPr lang="pl-PL" sz="5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5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5400" dirty="0" smtClean="0">
                <a:solidFill>
                  <a:schemeClr val="accent1">
                    <a:lumMod val="50000"/>
                  </a:schemeClr>
                </a:solidFill>
              </a:rPr>
              <a:t>METALOWE</a:t>
            </a:r>
            <a:r>
              <a:rPr lang="pl-PL" sz="5400" dirty="0"/>
              <a:t/>
            </a:r>
            <a:br>
              <a:rPr lang="pl-PL" sz="5400" dirty="0"/>
            </a:br>
            <a:endParaRPr lang="pl-PL" sz="5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PRZESTRZEŃ W </a:t>
            </a:r>
            <a:r>
              <a:rPr lang="pl-PL" dirty="0"/>
              <a:t>BIURZE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289960"/>
            <a:ext cx="4259180" cy="38332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547170"/>
            <a:ext cx="3264385" cy="6040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pole tekstowe 6"/>
          <p:cNvSpPr txBox="1"/>
          <p:nvPr/>
        </p:nvSpPr>
        <p:spPr>
          <a:xfrm>
            <a:off x="1743738" y="924727"/>
            <a:ext cx="1140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ADABA8"/>
                </a:solidFill>
                <a:latin typeface="+mj-lt"/>
              </a:rPr>
              <a:t>Made in France</a:t>
            </a:r>
            <a:endParaRPr lang="pl-PL" sz="1200" dirty="0">
              <a:solidFill>
                <a:srgbClr val="ADAB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42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36" y="333465"/>
            <a:ext cx="7069547" cy="6211714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WYK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OŃCZENIA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561347" cy="337912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Nowoczesna gama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kolorystyczna dopasowująca się do najnowszych trendów.</a:t>
            </a:r>
            <a:endParaRPr 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Żaluzje w dwóch rodzajach wykończenia: gładki lub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drewniany.</a:t>
            </a:r>
          </a:p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Korpusy malowane proszkowo w trwałych i modnych kolorach.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78627" b="1859"/>
          <a:stretch/>
        </p:blipFill>
        <p:spPr>
          <a:xfrm>
            <a:off x="11301614" y="6134090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689144"/>
            <a:ext cx="3200400" cy="2286000"/>
          </a:xfrm>
        </p:spPr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ROZMIARY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Szeroki wybór rozmiarów szaf które dopasują się do każdej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</a:rPr>
              <a:t>przestrzeni.</a:t>
            </a:r>
            <a:endParaRPr lang="pl-PL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30156"/>
              </p:ext>
            </p:extLst>
          </p:nvPr>
        </p:nvGraphicFramePr>
        <p:xfrm>
          <a:off x="4076301" y="576719"/>
          <a:ext cx="4068414" cy="57284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2414">
                  <a:extLst>
                    <a:ext uri="{9D8B030D-6E8A-4147-A177-3AD203B41FA5}">
                      <a16:colId xmlns:a16="http://schemas.microsoft.com/office/drawing/2014/main" val="3021499638"/>
                    </a:ext>
                  </a:extLst>
                </a:gridCol>
                <a:gridCol w="2736000">
                  <a:extLst>
                    <a:ext uri="{9D8B030D-6E8A-4147-A177-3AD203B41FA5}">
                      <a16:colId xmlns:a16="http://schemas.microsoft.com/office/drawing/2014/main" val="2275461235"/>
                    </a:ext>
                  </a:extLst>
                </a:gridCol>
              </a:tblGrid>
              <a:tr h="381899">
                <a:tc rowSpan="15">
                  <a:txBody>
                    <a:bodyPr/>
                    <a:lstStyle/>
                    <a:p>
                      <a:endParaRPr lang="pl-PL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Wysokość [mm]</a:t>
                      </a:r>
                      <a:endParaRPr lang="pl-P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5265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1980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88019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1680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24068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1380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69147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1020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04210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6871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25541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Szerokość 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960476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80271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16275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475516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823802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Głębokość [mm]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67729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425-445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57949"/>
                  </a:ext>
                </a:extLst>
              </a:tr>
              <a:tr h="381899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600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693481"/>
                  </a:ext>
                </a:extLst>
              </a:tr>
            </a:tbl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38872"/>
              </p:ext>
            </p:extLst>
          </p:nvPr>
        </p:nvGraphicFramePr>
        <p:xfrm>
          <a:off x="4323694" y="1323657"/>
          <a:ext cx="744099" cy="111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r:id="rId3" imgW="518040" imgH="774000" progId="">
                  <p:embed/>
                </p:oleObj>
              </mc:Choice>
              <mc:Fallback>
                <p:oleObj r:id="rId3" imgW="518040" imgH="774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23694" y="1323657"/>
                        <a:ext cx="744099" cy="1113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36978"/>
              </p:ext>
            </p:extLst>
          </p:nvPr>
        </p:nvGraphicFramePr>
        <p:xfrm>
          <a:off x="4361415" y="3319918"/>
          <a:ext cx="706377" cy="1153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r:id="rId5" imgW="1815840" imgH="2958480" progId="">
                  <p:embed/>
                </p:oleObj>
              </mc:Choice>
              <mc:Fallback>
                <p:oleObj r:id="rId5" imgW="1815840" imgH="2958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1415" y="3319918"/>
                        <a:ext cx="706377" cy="1153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i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388552"/>
              </p:ext>
            </p:extLst>
          </p:nvPr>
        </p:nvGraphicFramePr>
        <p:xfrm>
          <a:off x="4361521" y="5138796"/>
          <a:ext cx="668444" cy="1108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7" imgW="298440" imgH="514800" progId="">
                  <p:embed/>
                </p:oleObj>
              </mc:Choice>
              <mc:Fallback>
                <p:oleObj r:id="rId7" imgW="298440" imgH="514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1521" y="5138796"/>
                        <a:ext cx="668444" cy="1108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t="5058" r="21537" b="9066"/>
          <a:stretch/>
        </p:blipFill>
        <p:spPr>
          <a:xfrm>
            <a:off x="8158894" y="269506"/>
            <a:ext cx="2181600" cy="236880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8158894" y="4329121"/>
            <a:ext cx="3617492" cy="240288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0344"/>
          <a:stretch/>
        </p:blipFill>
        <p:spPr>
          <a:xfrm>
            <a:off x="8144715" y="2511653"/>
            <a:ext cx="3346557" cy="19368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58" y="673721"/>
            <a:ext cx="727770" cy="1647782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13"/>
          <a:srcRect r="78627" b="1859"/>
          <a:stretch/>
        </p:blipFill>
        <p:spPr>
          <a:xfrm>
            <a:off x="11311692" y="6076489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9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96" y="5427579"/>
            <a:ext cx="3264385" cy="60404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067317" y="719060"/>
            <a:ext cx="10058400" cy="916555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DOKUMENTY W NAJLEPSZYM PORZĄDKU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93204" y="1840833"/>
            <a:ext cx="44578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Majencia to renomowana marka o wieloletnim doświadczeniu w projektowaniu mebli biurowych. </a:t>
            </a:r>
          </a:p>
          <a:p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Francuska jakość i estetyka w połączeniu z przemyślanymi rozwiązaniami to najlepszy wybór wśród mebli dostępnych na rynku.</a:t>
            </a:r>
          </a:p>
          <a:p>
            <a:endParaRPr lang="pl-PL" altLang="pl-PL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Dzięki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wielu układom i uproszczonemu projektowi nasze szafy dostosowują się do każdych 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okoliczności, niezależnie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od użytkownika i ich środowiska pracy.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altLang="pl-PL" dirty="0">
              <a:solidFill>
                <a:schemeClr val="accent1">
                  <a:lumMod val="50000"/>
                </a:schemeClr>
              </a:solidFill>
              <a:latin typeface="inherit"/>
            </a:endParaRPr>
          </a:p>
          <a:p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29554" y="5805136"/>
            <a:ext cx="1140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ADABA8"/>
                </a:solidFill>
                <a:latin typeface="+mj-lt"/>
              </a:rPr>
              <a:t>Made in France</a:t>
            </a:r>
            <a:endParaRPr lang="pl-PL" sz="1200" dirty="0">
              <a:solidFill>
                <a:srgbClr val="ADABA8"/>
              </a:solidFill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6" y="1767456"/>
            <a:ext cx="4707841" cy="36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7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05" y="2753726"/>
            <a:ext cx="5233029" cy="347566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/>
                </a:solidFill>
              </a:rPr>
              <a:t>ELEGANCJA I WYGODA UŻYTKOWNIKA</a:t>
            </a: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1845734"/>
            <a:ext cx="4780146" cy="4023360"/>
          </a:xfrm>
        </p:spPr>
        <p:txBody>
          <a:bodyPr/>
          <a:lstStyle/>
          <a:p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Dla prywatnych biur dostępna jest szeroka gama eleganckich i dopasowanych wykończeń.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alt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alt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1"/>
          <a:stretch/>
        </p:blipFill>
        <p:spPr>
          <a:xfrm>
            <a:off x="6521197" y="1585851"/>
            <a:ext cx="5366085" cy="34313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/>
          <a:srcRect r="78627" b="1859"/>
          <a:stretch/>
        </p:blipFill>
        <p:spPr>
          <a:xfrm>
            <a:off x="347146" y="202915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3"/>
                </a:solidFill>
              </a:rPr>
              <a:t>ORGANIZACJA OPEN SPACE </a:t>
            </a:r>
            <a:endParaRPr lang="pl-PL" dirty="0">
              <a:solidFill>
                <a:schemeClr val="accent3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097280" y="1890640"/>
            <a:ext cx="3681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W przypadku biur współdzielonych, 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jest wiele możliwości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układu 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opcji 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przechowywania co zapewnia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indywidualną organizację dla każdego użytkownika.</a:t>
            </a:r>
            <a:r>
              <a:rPr lang="pl-PL" altLang="pl-PL" sz="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altLang="pl-PL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r="78627" b="1859"/>
          <a:stretch/>
        </p:blipFill>
        <p:spPr>
          <a:xfrm>
            <a:off x="347146" y="202915"/>
            <a:ext cx="404117" cy="34222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79" y="1973178"/>
            <a:ext cx="5815264" cy="436144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00" y="3387600"/>
            <a:ext cx="3753600" cy="28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/>
        </p:blipFill>
        <p:spPr>
          <a:xfrm>
            <a:off x="428389" y="761732"/>
            <a:ext cx="6435626" cy="5572894"/>
          </a:xfrm>
          <a:prstGeom prst="rect">
            <a:avLst/>
          </a:prstGeom>
        </p:spPr>
      </p:pic>
      <p:sp>
        <p:nvSpPr>
          <p:cNvPr id="6" name="Objaśnienie liniowe 2 (obramowanie i kreska) 5"/>
          <p:cNvSpPr/>
          <p:nvPr/>
        </p:nvSpPr>
        <p:spPr>
          <a:xfrm>
            <a:off x="7086463" y="3178652"/>
            <a:ext cx="3374994" cy="408724"/>
          </a:xfrm>
          <a:prstGeom prst="accentBorderCallout2">
            <a:avLst>
              <a:gd name="adj1" fmla="val 17055"/>
              <a:gd name="adj2" fmla="val -5862"/>
              <a:gd name="adj3" fmla="val 22140"/>
              <a:gd name="adj4" fmla="val -14195"/>
              <a:gd name="adj5" fmla="val 129161"/>
              <a:gd name="adj6" fmla="val -409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Różnorodność wykończenia żaluzji</a:t>
            </a:r>
          </a:p>
        </p:txBody>
      </p:sp>
      <p:sp>
        <p:nvSpPr>
          <p:cNvPr id="8" name="Objaśnienie liniowe 2 (obramowanie i kreska) 7"/>
          <p:cNvSpPr/>
          <p:nvPr/>
        </p:nvSpPr>
        <p:spPr>
          <a:xfrm>
            <a:off x="7086463" y="2405467"/>
            <a:ext cx="2530262" cy="415649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6980"/>
              <a:gd name="adj6" fmla="val -685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Ergonomiczne uchwyty</a:t>
            </a:r>
          </a:p>
        </p:txBody>
      </p:sp>
      <p:sp>
        <p:nvSpPr>
          <p:cNvPr id="9" name="Objaśnienie liniowe 2 (obramowanie i kreska) 8"/>
          <p:cNvSpPr/>
          <p:nvPr/>
        </p:nvSpPr>
        <p:spPr>
          <a:xfrm>
            <a:off x="7086463" y="4766100"/>
            <a:ext cx="4079117" cy="456728"/>
          </a:xfrm>
          <a:prstGeom prst="accentBorderCallout2">
            <a:avLst>
              <a:gd name="adj1" fmla="val 79135"/>
              <a:gd name="adj2" fmla="val -5182"/>
              <a:gd name="adj3" fmla="val 17244"/>
              <a:gd name="adj4" fmla="val -12233"/>
              <a:gd name="adj5" fmla="val -133040"/>
              <a:gd name="adj6" fmla="val -615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Możliwość zamontowania ozdobnego blatu</a:t>
            </a:r>
          </a:p>
        </p:txBody>
      </p:sp>
      <p:sp>
        <p:nvSpPr>
          <p:cNvPr id="10" name="Objaśnienie liniowe 2 (obramowanie i kreska) 9"/>
          <p:cNvSpPr/>
          <p:nvPr/>
        </p:nvSpPr>
        <p:spPr>
          <a:xfrm>
            <a:off x="6987415" y="1599424"/>
            <a:ext cx="3714122" cy="445045"/>
          </a:xfrm>
          <a:prstGeom prst="accentBorderCallout2">
            <a:avLst>
              <a:gd name="adj1" fmla="val 21219"/>
              <a:gd name="adj2" fmla="val -4441"/>
              <a:gd name="adj3" fmla="val 23688"/>
              <a:gd name="adj4" fmla="val -9182"/>
              <a:gd name="adj5" fmla="val 339299"/>
              <a:gd name="adj6" fmla="val -564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Indywidualny dobór wyposażenia szaf</a:t>
            </a:r>
          </a:p>
        </p:txBody>
      </p:sp>
      <p:sp>
        <p:nvSpPr>
          <p:cNvPr id="11" name="Objaśnienie liniowe 2 (obramowanie i kreska) 10"/>
          <p:cNvSpPr/>
          <p:nvPr/>
        </p:nvSpPr>
        <p:spPr>
          <a:xfrm>
            <a:off x="7086463" y="3948374"/>
            <a:ext cx="4079117" cy="456728"/>
          </a:xfrm>
          <a:prstGeom prst="accentBorderCallout2">
            <a:avLst>
              <a:gd name="adj1" fmla="val 79135"/>
              <a:gd name="adj2" fmla="val -5182"/>
              <a:gd name="adj3" fmla="val 109239"/>
              <a:gd name="adj4" fmla="val -13180"/>
              <a:gd name="adj5" fmla="val -100948"/>
              <a:gd name="adj6" fmla="val -665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pełni otwieralne drzwi oraz cichy domyk</a:t>
            </a:r>
          </a:p>
        </p:txBody>
      </p:sp>
      <p:sp>
        <p:nvSpPr>
          <p:cNvPr id="13" name="Objaśnienie liniowe 2 (obramowanie i kreska) 12"/>
          <p:cNvSpPr/>
          <p:nvPr/>
        </p:nvSpPr>
        <p:spPr>
          <a:xfrm>
            <a:off x="7086463" y="5583826"/>
            <a:ext cx="2623020" cy="445045"/>
          </a:xfrm>
          <a:prstGeom prst="accentBorderCallout2">
            <a:avLst>
              <a:gd name="adj1" fmla="val 21219"/>
              <a:gd name="adj2" fmla="val -5899"/>
              <a:gd name="adj3" fmla="val 15578"/>
              <a:gd name="adj4" fmla="val -15985"/>
              <a:gd name="adj5" fmla="val -35130"/>
              <a:gd name="adj6" fmla="val -1010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Szeroki wybór rozmiarów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179096" y="465241"/>
            <a:ext cx="2033337" cy="529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MODUŁOWE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5" name="Prostokąt 14"/>
          <p:cNvSpPr/>
          <p:nvPr/>
        </p:nvSpPr>
        <p:spPr>
          <a:xfrm>
            <a:off x="5053126" y="461251"/>
            <a:ext cx="2033337" cy="529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ELEGANCKIE</a:t>
            </a:r>
            <a:r>
              <a:rPr lang="pl-P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132243" y="465241"/>
            <a:ext cx="2033337" cy="5293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BEZPIECZNE</a:t>
            </a:r>
            <a:endParaRPr lang="pl-P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3"/>
          <a:srcRect r="78627" b="1859"/>
          <a:stretch/>
        </p:blipFill>
        <p:spPr>
          <a:xfrm>
            <a:off x="347146" y="202915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44"/>
          <a:stretch/>
        </p:blipFill>
        <p:spPr>
          <a:xfrm>
            <a:off x="757990" y="2507080"/>
            <a:ext cx="5931568" cy="377942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16" y="749700"/>
            <a:ext cx="3727930" cy="5023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4" name="pole tekstowe 3"/>
          <p:cNvSpPr txBox="1"/>
          <p:nvPr/>
        </p:nvSpPr>
        <p:spPr>
          <a:xfrm>
            <a:off x="697831" y="634733"/>
            <a:ext cx="6746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ZALETY:</a:t>
            </a:r>
          </a:p>
          <a:p>
            <a:endParaRPr lang="pl-PL" sz="1400" dirty="0" smtClean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3"/>
                </a:solidFill>
              </a:rPr>
              <a:t>Przechowywanie dostosowane do różnych specjalności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3"/>
                </a:solidFill>
              </a:rPr>
              <a:t>Indywidualne dopasowanie układu i kombinacji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3"/>
                </a:solidFill>
              </a:rPr>
              <a:t>Szeroka gama kolorystyczna zapewniająca nowoczesny wygląd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3"/>
                </a:solidFill>
              </a:rPr>
              <a:t>Ergonomiczność i łatwość w użytkowaniu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altLang="pl-PL" sz="1600" dirty="0">
                <a:solidFill>
                  <a:schemeClr val="accent3"/>
                </a:solidFill>
                <a:latin typeface="inherit"/>
              </a:rPr>
              <a:t>Z</a:t>
            </a:r>
            <a:r>
              <a:rPr lang="pl-PL" altLang="pl-PL" sz="1600" dirty="0" smtClean="0">
                <a:solidFill>
                  <a:schemeClr val="accent3"/>
                </a:solidFill>
                <a:latin typeface="inherit"/>
              </a:rPr>
              <a:t>optymalizowane </a:t>
            </a:r>
            <a:r>
              <a:rPr lang="pl-PL" altLang="pl-PL" sz="1600" dirty="0">
                <a:solidFill>
                  <a:schemeClr val="accent3"/>
                </a:solidFill>
                <a:latin typeface="inherit"/>
              </a:rPr>
              <a:t>i bezpieczne przechowywanie</a:t>
            </a:r>
            <a:r>
              <a:rPr lang="pl-PL" altLang="pl-PL" sz="300" dirty="0">
                <a:solidFill>
                  <a:schemeClr val="accent3"/>
                </a:solidFill>
              </a:rPr>
              <a:t> </a:t>
            </a:r>
            <a:endParaRPr lang="pl-PL" altLang="pl-PL" sz="300" dirty="0" smtClean="0">
              <a:solidFill>
                <a:schemeClr val="accent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altLang="pl-PL" sz="12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r="78627" b="1859"/>
          <a:stretch/>
        </p:blipFill>
        <p:spPr>
          <a:xfrm>
            <a:off x="347146" y="202915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KOMPONENTY</a:t>
            </a:r>
            <a:b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SZAF</a:t>
            </a:r>
            <a:r>
              <a:rPr lang="pl-PL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pl-PL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330893" y="2723074"/>
            <a:ext cx="3338253" cy="3379124"/>
          </a:xfrm>
        </p:spPr>
        <p:txBody>
          <a:bodyPr>
            <a:normAutofit/>
          </a:bodyPr>
          <a:lstStyle/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Zoptymalizowana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szerokość wewnętrzna </a:t>
            </a: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szaf.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Regał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do przechowywania płaskich i/lub zawieszanych teczek.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Dodatkowe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układy dostosowane do indywidualnego przechowywania potrzeb (regał przesuwny, półka do czytania, zestaw do zawieszania itp.) </a:t>
            </a:r>
            <a:endParaRPr lang="pl-PL" altLang="pl-P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Clr>
                <a:schemeClr val="tx2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</a:pPr>
            <a:r>
              <a:rPr lang="pl-PL" altLang="pl-PL" dirty="0" smtClean="0">
                <a:solidFill>
                  <a:schemeClr val="accent1">
                    <a:lumMod val="50000"/>
                  </a:schemeClr>
                </a:solidFill>
              </a:rPr>
              <a:t>Rozszerzenia </a:t>
            </a:r>
            <a:r>
              <a:rPr lang="pl-PL" altLang="pl-PL" dirty="0">
                <a:solidFill>
                  <a:schemeClr val="accent1">
                    <a:lumMod val="50000"/>
                  </a:schemeClr>
                </a:solidFill>
              </a:rPr>
              <a:t>wysokości zapewniające do 20% więcej miejsca do przechowywania </a:t>
            </a:r>
          </a:p>
          <a:p>
            <a:endParaRPr lang="pl-PL" dirty="0"/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46" y="771350"/>
            <a:ext cx="1786772" cy="1983007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2" y="793346"/>
            <a:ext cx="1798251" cy="1984278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38" y="793197"/>
            <a:ext cx="1860192" cy="1984427"/>
          </a:xfrm>
          <a:prstGeom prst="rect">
            <a:avLst/>
          </a:prstGeom>
        </p:spPr>
      </p:pic>
      <p:sp>
        <p:nvSpPr>
          <p:cNvPr id="39" name="pole tekstowe 38"/>
          <p:cNvSpPr txBox="1"/>
          <p:nvPr/>
        </p:nvSpPr>
        <p:spPr>
          <a:xfrm>
            <a:off x="5405410" y="2811751"/>
            <a:ext cx="112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Półka do czytania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7594184" y="2777624"/>
            <a:ext cx="112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Półka regałowa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9723464" y="2811752"/>
            <a:ext cx="1189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Zestaw do zawieszania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" name="Obraz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r="7252" b="21117"/>
          <a:stretch/>
        </p:blipFill>
        <p:spPr>
          <a:xfrm>
            <a:off x="5109546" y="3779704"/>
            <a:ext cx="1816584" cy="2019570"/>
          </a:xfrm>
          <a:prstGeom prst="rect">
            <a:avLst/>
          </a:prstGeom>
        </p:spPr>
      </p:pic>
      <p:sp>
        <p:nvSpPr>
          <p:cNvPr id="45" name="pole tekstowe 44"/>
          <p:cNvSpPr txBox="1"/>
          <p:nvPr/>
        </p:nvSpPr>
        <p:spPr>
          <a:xfrm>
            <a:off x="5375002" y="5982529"/>
            <a:ext cx="1285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Ozdobny blat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9683648" y="6002240"/>
            <a:ext cx="1284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Ozdobny tył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" name="Obraz 50"/>
          <p:cNvPicPr>
            <a:picLocks noChangeAspect="1"/>
          </p:cNvPicPr>
          <p:nvPr/>
        </p:nvPicPr>
        <p:blipFill rotWithShape="1">
          <a:blip r:embed="rId6"/>
          <a:srcRect l="25117" t="57931" r="18838" b="-203"/>
          <a:stretch/>
        </p:blipFill>
        <p:spPr>
          <a:xfrm>
            <a:off x="7164928" y="3779346"/>
            <a:ext cx="1880671" cy="2019927"/>
          </a:xfrm>
          <a:prstGeom prst="rect">
            <a:avLst/>
          </a:prstGeom>
        </p:spPr>
      </p:pic>
      <p:sp>
        <p:nvSpPr>
          <p:cNvPr id="52" name="pole tekstowe 51"/>
          <p:cNvSpPr txBox="1"/>
          <p:nvPr/>
        </p:nvSpPr>
        <p:spPr>
          <a:xfrm>
            <a:off x="7274484" y="5923832"/>
            <a:ext cx="1661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Wymienny zamek bębenkowy</a:t>
            </a:r>
            <a:endParaRPr lang="pl-PL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60" y="3744291"/>
            <a:ext cx="1988144" cy="2147196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 rotWithShape="1">
          <a:blip r:embed="rId8"/>
          <a:srcRect r="78627" b="1859"/>
          <a:stretch/>
        </p:blipFill>
        <p:spPr>
          <a:xfrm>
            <a:off x="11373204" y="6002240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2575" y="638415"/>
            <a:ext cx="3200400" cy="2286000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RODZAJE UCHWYTÓW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Ergonomiczne uchwyty dostępne w 3 kolorach oraz żaluzje z cichym domykiem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r="7700"/>
          <a:stretch/>
        </p:blipFill>
        <p:spPr>
          <a:xfrm>
            <a:off x="4953531" y="455077"/>
            <a:ext cx="1684421" cy="246933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7079" b="3740"/>
          <a:stretch/>
        </p:blipFill>
        <p:spPr>
          <a:xfrm>
            <a:off x="7214475" y="436076"/>
            <a:ext cx="1767097" cy="248833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23936" y="3127709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owoczesny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07664" y="3127708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Zaokrąglony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4818" r="7782" b="3860"/>
          <a:stretch/>
        </p:blipFill>
        <p:spPr>
          <a:xfrm>
            <a:off x="9583153" y="440772"/>
            <a:ext cx="1750594" cy="2476886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9991392" y="3127708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Wpuszczany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31" y="3712888"/>
            <a:ext cx="1728536" cy="246933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5223936" y="6289946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Aluminiowy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40" y="3712889"/>
            <a:ext cx="1765033" cy="247037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789343" y="6289945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Biały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-196" r="13737" b="19480"/>
          <a:stretch/>
        </p:blipFill>
        <p:spPr>
          <a:xfrm>
            <a:off x="9583153" y="3712888"/>
            <a:ext cx="1750594" cy="2477359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0071332" y="6289945"/>
            <a:ext cx="238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Czarny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7"/>
          <a:srcRect r="78627" b="1859"/>
          <a:stretch/>
        </p:blipFill>
        <p:spPr>
          <a:xfrm>
            <a:off x="11435070" y="6019133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TYPY </a:t>
            </a:r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WYPOSAŻENIA</a:t>
            </a:r>
            <a:endParaRPr lang="pl-PL" dirty="0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</a:rPr>
              <a:t>Indywidualny dobór wyposażenia szaf dostosowany do każdego rodzaju profesji.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Symbol zastępczy zawartości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18557" y="1353554"/>
            <a:ext cx="1754283" cy="337778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7585" y="1398076"/>
            <a:ext cx="1740473" cy="330862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7396" y="1353554"/>
            <a:ext cx="1861069" cy="337778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576193" y="4706696"/>
            <a:ext cx="102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Piętrowy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166771" y="4731335"/>
            <a:ext cx="2024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Mieszany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6" t="12425" r="36603" b="16750"/>
          <a:stretch/>
        </p:blipFill>
        <p:spPr>
          <a:xfrm flipH="1">
            <a:off x="8419524" y="1439494"/>
            <a:ext cx="1699033" cy="3195299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4591446" y="4706697"/>
            <a:ext cx="1124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</a:rPr>
              <a:t>Wiszący</a:t>
            </a:r>
            <a:endParaRPr lang="pl-PL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6"/>
          <a:srcRect r="78627" b="1859"/>
          <a:stretch/>
        </p:blipFill>
        <p:spPr>
          <a:xfrm>
            <a:off x="11307914" y="6038230"/>
            <a:ext cx="404117" cy="3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cja">
  <a:themeElements>
    <a:clrScheme name="Niestandardowy 1">
      <a:dk1>
        <a:srgbClr val="000000"/>
      </a:dk1>
      <a:lt1>
        <a:sysClr val="window" lastClr="FFFFFF"/>
      </a:lt1>
      <a:dk2>
        <a:srgbClr val="644030"/>
      </a:dk2>
      <a:lt2>
        <a:srgbClr val="D6B8AA"/>
      </a:lt2>
      <a:accent1>
        <a:srgbClr val="EADBD4"/>
      </a:accent1>
      <a:accent2>
        <a:srgbClr val="EADBD4"/>
      </a:accent2>
      <a:accent3>
        <a:srgbClr val="865640"/>
      </a:accent3>
      <a:accent4>
        <a:srgbClr val="9B8357"/>
      </a:accent4>
      <a:accent5>
        <a:srgbClr val="C29580"/>
      </a:accent5>
      <a:accent6>
        <a:srgbClr val="EADBD4"/>
      </a:accent6>
      <a:hlink>
        <a:srgbClr val="865640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</TotalTime>
  <Words>323</Words>
  <Application>Microsoft Office PowerPoint</Application>
  <PresentationFormat>Panoramiczny</PresentationFormat>
  <Paragraphs>75</Paragraphs>
  <Slides>11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0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inherit</vt:lpstr>
      <vt:lpstr>Retrospekcja</vt:lpstr>
      <vt:lpstr>SZAFY  METALOWE </vt:lpstr>
      <vt:lpstr>DOKUMENTY W NAJLEPSZYM PORZĄDKU</vt:lpstr>
      <vt:lpstr>ELEGANCJA I WYGODA UŻYTKOWNIKA</vt:lpstr>
      <vt:lpstr>ORGANIZACJA OPEN SPACE </vt:lpstr>
      <vt:lpstr>Prezentacja programu PowerPoint</vt:lpstr>
      <vt:lpstr>Prezentacja programu PowerPoint</vt:lpstr>
      <vt:lpstr>KOMPONENTY SZAF </vt:lpstr>
      <vt:lpstr>RODZAJE UCHWYTÓW</vt:lpstr>
      <vt:lpstr>TYPY WYPOSAŻENIA</vt:lpstr>
      <vt:lpstr>WYKOŃCZENIA</vt:lpstr>
      <vt:lpstr>ROZMIARY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FILEA</dc:title>
  <dc:creator>Kordian</dc:creator>
  <cp:lastModifiedBy>Kordian</cp:lastModifiedBy>
  <cp:revision>116</cp:revision>
  <dcterms:created xsi:type="dcterms:W3CDTF">2021-09-03T12:02:15Z</dcterms:created>
  <dcterms:modified xsi:type="dcterms:W3CDTF">2021-09-23T12:39:42Z</dcterms:modified>
</cp:coreProperties>
</file>